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Lst>
  <p:notesMasterIdLst>
    <p:notesMasterId r:id="rId21"/>
  </p:notesMasterIdLst>
  <p:sldIdLst>
    <p:sldId id="272" r:id="rId5"/>
    <p:sldId id="257" r:id="rId6"/>
    <p:sldId id="273" r:id="rId7"/>
    <p:sldId id="275" r:id="rId8"/>
    <p:sldId id="276" r:id="rId9"/>
    <p:sldId id="277" r:id="rId10"/>
    <p:sldId id="278" r:id="rId11"/>
    <p:sldId id="279" r:id="rId12"/>
    <p:sldId id="280" r:id="rId13"/>
    <p:sldId id="281" r:id="rId14"/>
    <p:sldId id="282" r:id="rId15"/>
    <p:sldId id="283" r:id="rId16"/>
    <p:sldId id="284" r:id="rId17"/>
    <p:sldId id="285" r:id="rId18"/>
    <p:sldId id="271"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210" y="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70241-1211-4820-9637-6A217D0F7659}" type="datetimeFigureOut">
              <a:rPr lang="en-US" smtClean="0"/>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07ECAC-0CDF-40C5-AAA9-52F8E08D91F3}" type="slidenum">
              <a:rPr lang="en-US" smtClean="0"/>
              <a:t>‹#›</a:t>
            </a:fld>
            <a:endParaRPr lang="en-US"/>
          </a:p>
        </p:txBody>
      </p:sp>
    </p:spTree>
    <p:extLst>
      <p:ext uri="{BB962C8B-B14F-4D97-AF65-F5344CB8AC3E}">
        <p14:creationId xmlns:p14="http://schemas.microsoft.com/office/powerpoint/2010/main" val="111873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hemeOverride" Target="../theme/themeOverride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hemeOverride" Target="../theme/themeOverride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1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2597511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322396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538753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单击此处编辑母版标题 样式</a:t>
            </a:r>
          </a:p>
        </p:txBody>
      </p:sp>
      <p:sp>
        <p:nvSpPr>
          <p:cNvPr id="2051"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单击此处编辑母版副标题样式</a:t>
            </a:r>
          </a:p>
        </p:txBody>
      </p:sp>
      <p:sp>
        <p:nvSpPr>
          <p:cNvPr id="4" name="Rectangle 4"/>
          <p:cNvSpPr>
            <a:spLocks noGrp="1" noChangeArrowheads="1"/>
          </p:cNvSpPr>
          <p:nvPr>
            <p:ph type="dt" sz="half" idx="10"/>
          </p:nvPr>
        </p:nvSpPr>
        <p:spPr>
          <a:xfrm>
            <a:off x="1225550" y="6200775"/>
            <a:ext cx="1905000" cy="457200"/>
          </a:xfrm>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303588" y="6200775"/>
            <a:ext cx="3636962" cy="457200"/>
          </a:xfrm>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7092950" y="6200775"/>
            <a:ext cx="1905000" cy="457200"/>
          </a:xfrm>
        </p:spPr>
        <p:txBody>
          <a:bodyPr/>
          <a:lstStyle>
            <a:lvl1pPr>
              <a:defRPr smtClean="0"/>
            </a:lvl1pPr>
          </a:lstStyle>
          <a:p>
            <a:pPr>
              <a:defRPr/>
            </a:pPr>
            <a:fld id="{09988619-BB46-4A4D-B400-4EFFE2489D0D}"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90396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BEB08F-5CBE-4948-B76D-517E40EB580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2344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E58F0D2-7D93-4FE3-A959-59AACBBBB4A6}"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38189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2C3296-500A-420B-9BF5-0984A623613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39410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5E5ED8-0C7A-4398-A8BF-117AD0A798A1}"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82542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6EB9AE-3D7A-4FFA-8637-4C459E87C5B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160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A3079E5-5155-4E7D-A673-7CA3BE870A02}"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41357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928BAB4-D85F-4B8D-909E-2A1BFFD8D9F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6940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3426197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DF2BC7-B33B-48B7-8A02-8D0E16016B64}"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84408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A63E1D-9580-4E53-8E3D-D31960ADC62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66505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CB7B50-99CB-4F05-AF40-714F4FD8D5BA}"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29085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972050" y="1304925"/>
            <a:ext cx="3776663" cy="489585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C873C57-E4C2-4A93-9FA0-947246E2573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54125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单击此处编辑母版标题 样式</a:t>
            </a:r>
          </a:p>
        </p:txBody>
      </p:sp>
      <p:sp>
        <p:nvSpPr>
          <p:cNvPr id="2051"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单击此处编辑母版副标题样式</a:t>
            </a:r>
          </a:p>
        </p:txBody>
      </p:sp>
      <p:sp>
        <p:nvSpPr>
          <p:cNvPr id="4" name="Rectangle 4"/>
          <p:cNvSpPr>
            <a:spLocks noGrp="1" noChangeArrowheads="1"/>
          </p:cNvSpPr>
          <p:nvPr>
            <p:ph type="dt" sz="half" idx="10"/>
          </p:nvPr>
        </p:nvSpPr>
        <p:spPr>
          <a:xfrm>
            <a:off x="1225550" y="6200775"/>
            <a:ext cx="1905000" cy="457200"/>
          </a:xfrm>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303588" y="6200775"/>
            <a:ext cx="3636962" cy="457200"/>
          </a:xfrm>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7092950" y="6200775"/>
            <a:ext cx="1905000" cy="457200"/>
          </a:xfrm>
        </p:spPr>
        <p:txBody>
          <a:bodyPr/>
          <a:lstStyle>
            <a:lvl1pPr>
              <a:defRPr smtClean="0"/>
            </a:lvl1pPr>
          </a:lstStyle>
          <a:p>
            <a:pPr>
              <a:defRPr/>
            </a:pPr>
            <a:fld id="{09988619-BB46-4A4D-B400-4EFFE2489D0D}"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848487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BEB08F-5CBE-4948-B76D-517E40EB580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267762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E58F0D2-7D93-4FE3-A959-59AACBBBB4A6}"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212605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2C3296-500A-420B-9BF5-0984A623613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28784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5E5ED8-0C7A-4398-A8BF-117AD0A798A1}"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2376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6EB9AE-3D7A-4FFA-8637-4C459E87C5B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860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6953270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A3079E5-5155-4E7D-A673-7CA3BE870A02}"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7613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928BAB4-D85F-4B8D-909E-2A1BFFD8D9F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86608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DF2BC7-B33B-48B7-8A02-8D0E16016B64}"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2425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A63E1D-9580-4E53-8E3D-D31960ADC62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253261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CB7B50-99CB-4F05-AF40-714F4FD8D5BA}"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169282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972050" y="1304925"/>
            <a:ext cx="3776663" cy="489585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C873C57-E4C2-4A93-9FA0-947246E2573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006155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CA3619-DBEA-433F-98B3-510CB6228D5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794079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FE8D55-913A-4F91-A785-904AEF2FCA6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508711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BAF96E-D6CD-41BE-9EE2-0A2FAC95D4D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928179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E307403-CA41-4BC4-8134-F9982237979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875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E25F22-3686-4D0F-867D-D46FE7C282BD}"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34972806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693A9C8-C0D0-4911-B97E-12E5C8E8B59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161279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2FB014-A034-4C49-932A-E796153A3AF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65689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3B0A924-ACBA-4905-A623-3DFC89ABB6D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821110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039C88-DFA7-4A62-8A39-28B719B6CCB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2805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1272473-4DAF-488A-AA51-5870CE1E97A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34375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96B9C1-24FC-4280-826D-1A81BFB0C76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27119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D7751E-2E71-4AE1-864E-733B031F7F2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1837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E25F22-3686-4D0F-867D-D46FE7C282BD}" type="datetimeFigureOut">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40061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25F22-3686-4D0F-867D-D46FE7C282BD}" type="datetimeFigureOut">
              <a:rPr lang="en-US" smtClean="0"/>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128558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25F22-3686-4D0F-867D-D46FE7C282BD}" type="datetimeFigureOut">
              <a:rPr lang="en-US" smtClean="0"/>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179018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25F22-3686-4D0F-867D-D46FE7C282BD}"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133129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25F22-3686-4D0F-867D-D46FE7C282BD}"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235067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25F22-3686-4D0F-867D-D46FE7C282BD}" type="datetimeFigureOut">
              <a:rPr lang="en-US" smtClean="0"/>
              <a:t>3/2/2016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4C85F-4AF3-43E3-B554-A7A69DBC2581}" type="slidenum">
              <a:rPr lang="en-US" smtClean="0"/>
              <a:t>‹#›</a:t>
            </a:fld>
            <a:endParaRPr lang="en-US"/>
          </a:p>
        </p:txBody>
      </p:sp>
    </p:spTree>
    <p:extLst>
      <p:ext uri="{BB962C8B-B14F-4D97-AF65-F5344CB8AC3E}">
        <p14:creationId xmlns:p14="http://schemas.microsoft.com/office/powerpoint/2010/main" val="120234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单击此处编辑母版标题样式</a:t>
            </a:r>
          </a:p>
        </p:txBody>
      </p:sp>
      <p:sp>
        <p:nvSpPr>
          <p:cNvPr id="1027"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1028"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000" smtClean="0">
                <a:latin typeface="Century Schoolbook" pitchFamily="18" charset="0"/>
                <a:cs typeface="+mn-cs"/>
              </a:defRPr>
            </a:lvl1pPr>
          </a:lstStyle>
          <a:p>
            <a:pPr fontAlgn="base">
              <a:spcBef>
                <a:spcPct val="0"/>
              </a:spcBef>
              <a:spcAft>
                <a:spcPct val="0"/>
              </a:spcAft>
              <a:defRPr/>
            </a:pPr>
            <a:fld id="{FB0EC86F-6700-4F80-8DEB-59273CF47F23}" type="slidenum">
              <a:rPr lang="zh-CN"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797786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2pPr>
      <a:lvl3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3pPr>
      <a:lvl4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4pPr>
      <a:lvl5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5pPr>
      <a:lvl6pPr marL="4572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6pPr>
      <a:lvl7pPr marL="9144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7pPr>
      <a:lvl8pPr marL="13716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8pPr>
      <a:lvl9pPr marL="18288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9pPr>
    </p:titleStyle>
    <p:bodyStyle>
      <a:lvl1pPr marL="342900" indent="-342900" algn="l" rtl="0" eaLnBrk="0" fontAlgn="base" hangingPunct="0">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单击此处编辑母版标题样式</a:t>
            </a:r>
          </a:p>
        </p:txBody>
      </p:sp>
      <p:sp>
        <p:nvSpPr>
          <p:cNvPr id="1027"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1028"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000" smtClean="0">
                <a:latin typeface="Century Schoolbook" pitchFamily="18" charset="0"/>
                <a:cs typeface="+mn-cs"/>
              </a:defRPr>
            </a:lvl1pPr>
          </a:lstStyle>
          <a:p>
            <a:pPr fontAlgn="base">
              <a:spcBef>
                <a:spcPct val="0"/>
              </a:spcBef>
              <a:spcAft>
                <a:spcPct val="0"/>
              </a:spcAft>
              <a:defRPr/>
            </a:pPr>
            <a:fld id="{FB0EC86F-6700-4F80-8DEB-59273CF47F23}" type="slidenum">
              <a:rPr lang="zh-CN"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673249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2pPr>
      <a:lvl3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3pPr>
      <a:lvl4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4pPr>
      <a:lvl5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5pPr>
      <a:lvl6pPr marL="4572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6pPr>
      <a:lvl7pPr marL="9144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7pPr>
      <a:lvl8pPr marL="13716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8pPr>
      <a:lvl9pPr marL="18288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9pPr>
    </p:titleStyle>
    <p:bodyStyle>
      <a:lvl1pPr marL="342900" indent="-342900" algn="l" rtl="0" eaLnBrk="0" fontAlgn="base" hangingPunct="0">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Tahoma" panose="020B0604030504040204" pitchFamily="34" charset="0"/>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Tahoma" panose="020B0604030504040204" pitchFamily="34" charset="0"/>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Tahoma" pitchFamily="34" charset="0"/>
                <a:cs typeface="+mn-cs"/>
              </a:defRPr>
            </a:lvl1pPr>
          </a:lstStyle>
          <a:p>
            <a:pPr fontAlgn="base">
              <a:spcBef>
                <a:spcPct val="0"/>
              </a:spcBef>
              <a:spcAft>
                <a:spcPct val="0"/>
              </a:spcAft>
              <a:defRPr/>
            </a:pPr>
            <a:fld id="{66EDDD14-2C5B-417D-93AA-D8455A6B510B}"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427152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362200" y="1447800"/>
            <a:ext cx="6629400" cy="2362200"/>
          </a:xfrm>
        </p:spPr>
        <p:txBody>
          <a:bodyPr/>
          <a:lstStyle/>
          <a:p>
            <a:pPr eaLnBrk="1" hangingPunct="1"/>
            <a:r>
              <a:rPr lang="en-US" sz="5400" b="1" i="1" dirty="0">
                <a:solidFill>
                  <a:prstClr val="black"/>
                </a:solidFill>
                <a:latin typeface="Cambria"/>
                <a:cs typeface="Cambria"/>
              </a:rPr>
              <a:t>We Have Work to Do!</a:t>
            </a:r>
            <a:br>
              <a:rPr lang="en-US" sz="5400" b="1" i="1" dirty="0">
                <a:solidFill>
                  <a:prstClr val="black"/>
                </a:solidFill>
                <a:latin typeface="Cambria"/>
                <a:cs typeface="Cambria"/>
              </a:rPr>
            </a:br>
            <a:r>
              <a:rPr lang="en-US" sz="4000" dirty="0">
                <a:solidFill>
                  <a:prstClr val="black"/>
                </a:solidFill>
                <a:latin typeface="Calibri"/>
              </a:rPr>
              <a:t>Concept #4:  No One Has a Corner on All the Good Ideas</a:t>
            </a:r>
            <a:endParaRPr lang="en-US" altLang="en-US" sz="4000" dirty="0" smtClean="0"/>
          </a:p>
        </p:txBody>
      </p:sp>
      <p:sp>
        <p:nvSpPr>
          <p:cNvPr id="4099" name="Rectangle 3"/>
          <p:cNvSpPr>
            <a:spLocks noGrp="1" noChangeArrowheads="1"/>
          </p:cNvSpPr>
          <p:nvPr>
            <p:ph type="subTitle" idx="1"/>
          </p:nvPr>
        </p:nvSpPr>
        <p:spPr>
          <a:xfrm>
            <a:off x="2971800" y="3657600"/>
            <a:ext cx="5257800" cy="1895475"/>
          </a:xfrm>
        </p:spPr>
        <p:txBody>
          <a:bodyPr/>
          <a:lstStyle/>
          <a:p>
            <a:pPr lvl="0" algn="ctr" defTabSz="457200" eaLnBrk="1" fontAlgn="auto" hangingPunct="1">
              <a:spcAft>
                <a:spcPts val="0"/>
              </a:spcAft>
              <a:buClrTx/>
            </a:pPr>
            <a:r>
              <a:rPr lang="en-US" sz="2600" dirty="0">
                <a:solidFill>
                  <a:prstClr val="black">
                    <a:tint val="75000"/>
                  </a:prstClr>
                </a:solidFill>
                <a:latin typeface="Calibri"/>
              </a:rPr>
              <a:t>Presented by</a:t>
            </a:r>
          </a:p>
          <a:p>
            <a:pPr lvl="0" algn="ctr" defTabSz="457200" eaLnBrk="1" fontAlgn="auto" hangingPunct="1">
              <a:spcAft>
                <a:spcPts val="0"/>
              </a:spcAft>
              <a:buClrTx/>
            </a:pPr>
            <a:r>
              <a:rPr lang="en-US" sz="2600" dirty="0">
                <a:solidFill>
                  <a:prstClr val="black">
                    <a:tint val="75000"/>
                  </a:prstClr>
                </a:solidFill>
                <a:latin typeface="Calibri"/>
              </a:rPr>
              <a:t>Joan A. Zanders</a:t>
            </a:r>
          </a:p>
          <a:p>
            <a:pPr lvl="0" algn="ctr" defTabSz="457200" eaLnBrk="1" fontAlgn="auto" hangingPunct="1">
              <a:spcAft>
                <a:spcPts val="0"/>
              </a:spcAft>
              <a:buClrTx/>
            </a:pPr>
            <a:r>
              <a:rPr lang="en-US" sz="2600" dirty="0">
                <a:solidFill>
                  <a:prstClr val="black">
                    <a:tint val="75000"/>
                  </a:prstClr>
                </a:solidFill>
                <a:latin typeface="Calibri"/>
              </a:rPr>
              <a:t>Director of Financial Aid</a:t>
            </a:r>
          </a:p>
          <a:p>
            <a:pPr lvl="0" algn="ctr" defTabSz="457200" eaLnBrk="1" fontAlgn="auto" hangingPunct="1">
              <a:spcAft>
                <a:spcPts val="0"/>
              </a:spcAft>
              <a:buClrTx/>
            </a:pPr>
            <a:r>
              <a:rPr lang="en-US" sz="2600" dirty="0">
                <a:solidFill>
                  <a:prstClr val="black">
                    <a:tint val="75000"/>
                  </a:prstClr>
                </a:solidFill>
                <a:latin typeface="Calibri"/>
              </a:rPr>
              <a:t>Northern Virginia Community College</a:t>
            </a:r>
          </a:p>
          <a:p>
            <a:pPr lvl="0" algn="ctr" defTabSz="457200" eaLnBrk="1" fontAlgn="auto" hangingPunct="1">
              <a:spcAft>
                <a:spcPts val="0"/>
              </a:spcAft>
              <a:buClrTx/>
            </a:pPr>
            <a:r>
              <a:rPr lang="en-US" sz="2600" dirty="0">
                <a:solidFill>
                  <a:prstClr val="black">
                    <a:tint val="75000"/>
                  </a:prstClr>
                </a:solidFill>
                <a:latin typeface="Calibri"/>
              </a:rPr>
              <a:t>Chair, VASFAA FOCUS Committee</a:t>
            </a:r>
          </a:p>
          <a:p>
            <a:pPr eaLnBrk="1" hangingPunct="1"/>
            <a:endParaRPr lang="en-US" altLang="en-US" dirty="0" smtClean="0"/>
          </a:p>
        </p:txBody>
      </p:sp>
    </p:spTree>
    <p:extLst>
      <p:ext uri="{BB962C8B-B14F-4D97-AF65-F5344CB8AC3E}">
        <p14:creationId xmlns:p14="http://schemas.microsoft.com/office/powerpoint/2010/main" val="147271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5"/>
            <a:ext cx="7705725" cy="5870576"/>
          </a:xfrm>
        </p:spPr>
        <p:txBody>
          <a:bodyPr/>
          <a:lstStyle/>
          <a:p>
            <a:pPr algn="ctr" eaLnBrk="1" hangingPunct="1"/>
            <a:r>
              <a:rPr lang="en-US" sz="4400" dirty="0">
                <a:solidFill>
                  <a:prstClr val="black"/>
                </a:solidFill>
                <a:latin typeface="Calibri"/>
              </a:rPr>
              <a:t>In the past two years, NOVA Financial Aid has begun developing a strengths-based staff, working from Gallup’s Strength Finder tool to encourage each staff member to utilize his/her talents.</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424"/>
            <a:ext cx="7910513" cy="993775"/>
          </a:xfrm>
        </p:spPr>
        <p:txBody>
          <a:bodyPr/>
          <a:lstStyle/>
          <a:p>
            <a:r>
              <a:rPr lang="en-US" sz="3600" dirty="0">
                <a:solidFill>
                  <a:prstClr val="black"/>
                </a:solidFill>
                <a:latin typeface="Calibri"/>
              </a:rPr>
              <a:t>People who know their talents and have the opportunity to use them at work:</a:t>
            </a:r>
            <a:endParaRPr lang="en-US" sz="3600" dirty="0"/>
          </a:p>
        </p:txBody>
      </p:sp>
      <p:sp>
        <p:nvSpPr>
          <p:cNvPr id="3" name="Content Placeholder 2"/>
          <p:cNvSpPr>
            <a:spLocks noGrp="1"/>
          </p:cNvSpPr>
          <p:nvPr>
            <p:ph idx="1"/>
          </p:nvPr>
        </p:nvSpPr>
        <p:spPr>
          <a:xfrm>
            <a:off x="838200" y="1523999"/>
            <a:ext cx="7910513" cy="4676775"/>
          </a:xfrm>
        </p:spPr>
        <p:txBody>
          <a:bodyPr/>
          <a:lstStyle/>
          <a:p>
            <a:pPr lvl="0" eaLnBrk="1" fontAlgn="auto" hangingPunct="1">
              <a:spcAft>
                <a:spcPts val="0"/>
              </a:spcAft>
              <a:buClrTx/>
              <a:buFont typeface="Arial" panose="020B0604020202020204" pitchFamily="34" charset="0"/>
              <a:buChar char="•"/>
            </a:pPr>
            <a:r>
              <a:rPr lang="en-US" sz="4400" dirty="0">
                <a:solidFill>
                  <a:prstClr val="black"/>
                </a:solidFill>
                <a:latin typeface="Calibri"/>
              </a:rPr>
              <a:t>Are six times as likely to be engaged in their jobs,</a:t>
            </a:r>
          </a:p>
          <a:p>
            <a:pPr lvl="0" eaLnBrk="1" fontAlgn="auto" hangingPunct="1">
              <a:spcAft>
                <a:spcPts val="0"/>
              </a:spcAft>
              <a:buClrTx/>
              <a:buFont typeface="Arial" panose="020B0604020202020204" pitchFamily="34" charset="0"/>
              <a:buChar char="•"/>
            </a:pPr>
            <a:r>
              <a:rPr lang="en-US" sz="4400" dirty="0">
                <a:solidFill>
                  <a:prstClr val="black"/>
                </a:solidFill>
                <a:latin typeface="Calibri"/>
              </a:rPr>
              <a:t>Are more than three times as likely to report having an excellent quality of life, and</a:t>
            </a:r>
          </a:p>
          <a:p>
            <a:pPr lvl="0" eaLnBrk="1" fontAlgn="auto" hangingPunct="1">
              <a:spcAft>
                <a:spcPts val="0"/>
              </a:spcAft>
              <a:buClrTx/>
              <a:buFont typeface="Arial" panose="020B0604020202020204" pitchFamily="34" charset="0"/>
              <a:buChar char="•"/>
            </a:pPr>
            <a:r>
              <a:rPr lang="en-US" sz="4400" dirty="0">
                <a:solidFill>
                  <a:prstClr val="black"/>
                </a:solidFill>
                <a:latin typeface="Calibri"/>
              </a:rPr>
              <a:t>Have 7.8% greater productivity.</a:t>
            </a:r>
          </a:p>
          <a:p>
            <a:endParaRPr lang="en-US" sz="4400" dirty="0"/>
          </a:p>
        </p:txBody>
      </p:sp>
    </p:spTree>
    <p:extLst>
      <p:ext uri="{BB962C8B-B14F-4D97-AF65-F5344CB8AC3E}">
        <p14:creationId xmlns:p14="http://schemas.microsoft.com/office/powerpoint/2010/main" val="426133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5424"/>
            <a:ext cx="7834313" cy="993775"/>
          </a:xfrm>
        </p:spPr>
        <p:txBody>
          <a:bodyPr/>
          <a:lstStyle/>
          <a:p>
            <a:r>
              <a:rPr lang="en-US" sz="3600" dirty="0">
                <a:solidFill>
                  <a:prstClr val="black"/>
                </a:solidFill>
                <a:latin typeface="Calibri"/>
              </a:rPr>
              <a:t>The Five Guiding Principles of </a:t>
            </a:r>
            <a:r>
              <a:rPr lang="en-US" sz="3600" dirty="0" smtClean="0">
                <a:solidFill>
                  <a:prstClr val="black"/>
                </a:solidFill>
                <a:latin typeface="Calibri"/>
              </a:rPr>
              <a:t/>
            </a:r>
            <a:br>
              <a:rPr lang="en-US" sz="3600" dirty="0" smtClean="0">
                <a:solidFill>
                  <a:prstClr val="black"/>
                </a:solidFill>
                <a:latin typeface="Calibri"/>
              </a:rPr>
            </a:br>
            <a:r>
              <a:rPr lang="en-US" sz="3600" dirty="0" smtClean="0">
                <a:solidFill>
                  <a:prstClr val="black"/>
                </a:solidFill>
                <a:latin typeface="Calibri"/>
              </a:rPr>
              <a:t>Strengths </a:t>
            </a:r>
            <a:r>
              <a:rPr lang="en-US" sz="3600" dirty="0">
                <a:solidFill>
                  <a:prstClr val="black"/>
                </a:solidFill>
                <a:latin typeface="Calibri"/>
              </a:rPr>
              <a:t>Finder:</a:t>
            </a:r>
            <a:endParaRPr lang="en-US" sz="3600" dirty="0"/>
          </a:p>
        </p:txBody>
      </p:sp>
      <p:sp>
        <p:nvSpPr>
          <p:cNvPr id="3" name="Content Placeholder 2"/>
          <p:cNvSpPr>
            <a:spLocks noGrp="1"/>
          </p:cNvSpPr>
          <p:nvPr>
            <p:ph idx="1"/>
          </p:nvPr>
        </p:nvSpPr>
        <p:spPr>
          <a:xfrm>
            <a:off x="685800" y="1304925"/>
            <a:ext cx="8062913" cy="4895850"/>
          </a:xfrm>
        </p:spPr>
        <p:txBody>
          <a:bodyPr/>
          <a:lstStyle/>
          <a:p>
            <a:pPr lvl="0" eaLnBrk="1" fontAlgn="auto" hangingPunct="1">
              <a:spcAft>
                <a:spcPts val="0"/>
              </a:spcAft>
              <a:buClrTx/>
              <a:buFont typeface="Arial" panose="020B0604020202020204" pitchFamily="34" charset="0"/>
              <a:buChar char="•"/>
            </a:pPr>
            <a:r>
              <a:rPr lang="en-US" sz="3200" dirty="0">
                <a:solidFill>
                  <a:prstClr val="black"/>
                </a:solidFill>
                <a:latin typeface="Calibri"/>
              </a:rPr>
              <a:t>Themes are neutral—no “right” or “wrong”.</a:t>
            </a:r>
          </a:p>
          <a:p>
            <a:pPr lvl="0" eaLnBrk="1" fontAlgn="auto" hangingPunct="1">
              <a:spcAft>
                <a:spcPts val="0"/>
              </a:spcAft>
              <a:buClrTx/>
              <a:buFont typeface="Arial" panose="020B0604020202020204" pitchFamily="34" charset="0"/>
              <a:buChar char="•"/>
            </a:pPr>
            <a:r>
              <a:rPr lang="en-US" sz="3200" dirty="0">
                <a:solidFill>
                  <a:prstClr val="black"/>
                </a:solidFill>
                <a:latin typeface="Calibri"/>
              </a:rPr>
              <a:t>Themes are not labels.</a:t>
            </a:r>
          </a:p>
          <a:p>
            <a:pPr lvl="0" eaLnBrk="1" fontAlgn="auto" hangingPunct="1">
              <a:spcAft>
                <a:spcPts val="0"/>
              </a:spcAft>
              <a:buClrTx/>
              <a:buFont typeface="Arial" panose="020B0604020202020204" pitchFamily="34" charset="0"/>
              <a:buChar char="•"/>
            </a:pPr>
            <a:r>
              <a:rPr lang="en-US" sz="3200" dirty="0">
                <a:solidFill>
                  <a:prstClr val="black"/>
                </a:solidFill>
                <a:latin typeface="Calibri"/>
              </a:rPr>
              <a:t>Lead with positive intent.</a:t>
            </a:r>
          </a:p>
          <a:p>
            <a:pPr lvl="0" eaLnBrk="1" fontAlgn="auto" hangingPunct="1">
              <a:spcAft>
                <a:spcPts val="0"/>
              </a:spcAft>
              <a:buClrTx/>
              <a:buFont typeface="Arial" panose="020B0604020202020204" pitchFamily="34" charset="0"/>
              <a:buChar char="•"/>
            </a:pPr>
            <a:r>
              <a:rPr lang="en-US" sz="3200" b="1" i="1" dirty="0">
                <a:solidFill>
                  <a:prstClr val="black"/>
                </a:solidFill>
                <a:latin typeface="Calibri"/>
              </a:rPr>
              <a:t>Differences are an advantage.</a:t>
            </a:r>
          </a:p>
          <a:p>
            <a:pPr lvl="0" eaLnBrk="1" fontAlgn="auto" hangingPunct="1">
              <a:spcAft>
                <a:spcPts val="0"/>
              </a:spcAft>
              <a:buClrTx/>
              <a:buFont typeface="Arial" panose="020B0604020202020204" pitchFamily="34" charset="0"/>
              <a:buChar char="•"/>
            </a:pPr>
            <a:r>
              <a:rPr lang="en-US" sz="3200" b="1" i="1" dirty="0">
                <a:solidFill>
                  <a:prstClr val="black"/>
                </a:solidFill>
                <a:latin typeface="Calibri"/>
              </a:rPr>
              <a:t>People need one another…</a:t>
            </a:r>
          </a:p>
          <a:p>
            <a:pPr lvl="1" eaLnBrk="1" fontAlgn="auto" hangingPunct="1">
              <a:spcAft>
                <a:spcPts val="0"/>
              </a:spcAft>
              <a:buClrTx/>
              <a:buFont typeface="Arial" panose="020B0604020202020204" pitchFamily="34" charset="0"/>
              <a:buChar char="–"/>
            </a:pPr>
            <a:r>
              <a:rPr lang="en-US" sz="2800" b="1" i="1" dirty="0">
                <a:solidFill>
                  <a:prstClr val="black"/>
                </a:solidFill>
                <a:latin typeface="Calibri"/>
              </a:rPr>
              <a:t>To complement one another’s strengths, and</a:t>
            </a:r>
          </a:p>
          <a:p>
            <a:pPr lvl="1" eaLnBrk="1" fontAlgn="auto" hangingPunct="1">
              <a:spcAft>
                <a:spcPts val="0"/>
              </a:spcAft>
              <a:buClrTx/>
              <a:buFont typeface="Arial" panose="020B0604020202020204" pitchFamily="34" charset="0"/>
              <a:buChar char="–"/>
            </a:pPr>
            <a:r>
              <a:rPr lang="en-US" sz="2800" b="1" i="1" dirty="0">
                <a:solidFill>
                  <a:prstClr val="black"/>
                </a:solidFill>
                <a:latin typeface="Calibri"/>
              </a:rPr>
              <a:t>To get the job done!</a:t>
            </a:r>
          </a:p>
          <a:p>
            <a:pPr marL="457200" lvl="1" indent="0" eaLnBrk="1" fontAlgn="auto" hangingPunct="1">
              <a:spcAft>
                <a:spcPts val="0"/>
              </a:spcAft>
              <a:buClrTx/>
              <a:buNone/>
            </a:pPr>
            <a:r>
              <a:rPr lang="en-US" sz="2800" i="1" dirty="0">
                <a:solidFill>
                  <a:prstClr val="black"/>
                </a:solidFill>
                <a:latin typeface="Calibri"/>
              </a:rPr>
              <a:t>We each do some things better than the other person!</a:t>
            </a:r>
          </a:p>
          <a:p>
            <a:endParaRPr lang="en-US" dirty="0"/>
          </a:p>
        </p:txBody>
      </p:sp>
    </p:spTree>
    <p:extLst>
      <p:ext uri="{BB962C8B-B14F-4D97-AF65-F5344CB8AC3E}">
        <p14:creationId xmlns:p14="http://schemas.microsoft.com/office/powerpoint/2010/main" val="426133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327775"/>
          </a:xfrm>
        </p:spPr>
        <p:txBody>
          <a:bodyPr/>
          <a:lstStyle/>
          <a:p>
            <a:pPr algn="ctr" eaLnBrk="1" hangingPunct="1"/>
            <a:r>
              <a:rPr lang="en-US" sz="4400" dirty="0">
                <a:solidFill>
                  <a:prstClr val="black"/>
                </a:solidFill>
                <a:latin typeface="Calibri"/>
              </a:rPr>
              <a:t>We each need to get over being perfect and believing that our own approach is superior!  Just because you are (or I am) the Director doesn’t mean you (or I) have all the answers.</a:t>
            </a:r>
            <a:br>
              <a:rPr lang="en-US" sz="4400" dirty="0">
                <a:solidFill>
                  <a:prstClr val="black"/>
                </a:solidFill>
                <a:latin typeface="Calibri"/>
              </a:rPr>
            </a:br>
            <a:r>
              <a:rPr lang="en-US" sz="4400" dirty="0">
                <a:solidFill>
                  <a:prstClr val="black"/>
                </a:solidFill>
                <a:latin typeface="Calibri"/>
              </a:rPr>
              <a:t>You and I need others </a:t>
            </a:r>
            <a:r>
              <a:rPr lang="en-US" sz="4400" dirty="0" smtClean="0">
                <a:solidFill>
                  <a:prstClr val="black"/>
                </a:solidFill>
                <a:latin typeface="Calibri"/>
              </a:rPr>
              <a:t/>
            </a:r>
            <a:br>
              <a:rPr lang="en-US" sz="4400" dirty="0" smtClean="0">
                <a:solidFill>
                  <a:prstClr val="black"/>
                </a:solidFill>
                <a:latin typeface="Calibri"/>
              </a:rPr>
            </a:br>
            <a:r>
              <a:rPr lang="en-US" sz="4400" dirty="0" smtClean="0">
                <a:solidFill>
                  <a:prstClr val="black"/>
                </a:solidFill>
                <a:latin typeface="Calibri"/>
              </a:rPr>
              <a:t>to </a:t>
            </a:r>
            <a:r>
              <a:rPr lang="en-US" sz="4400" dirty="0">
                <a:solidFill>
                  <a:prstClr val="black"/>
                </a:solidFill>
                <a:latin typeface="Calibri"/>
              </a:rPr>
              <a:t>get the job done.</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403975"/>
          </a:xfrm>
        </p:spPr>
        <p:txBody>
          <a:bodyPr/>
          <a:lstStyle/>
          <a:p>
            <a:pPr algn="ctr" eaLnBrk="1" hangingPunct="1"/>
            <a:r>
              <a:rPr lang="en-US" sz="4400" dirty="0">
                <a:solidFill>
                  <a:prstClr val="black"/>
                </a:solidFill>
                <a:latin typeface="Calibri"/>
              </a:rPr>
              <a:t>Real life is no different!  Consider the world as a giant classroom, and learn from it!</a:t>
            </a:r>
            <a:br>
              <a:rPr lang="en-US" sz="4400" dirty="0">
                <a:solidFill>
                  <a:prstClr val="black"/>
                </a:solidFill>
                <a:latin typeface="Calibri"/>
              </a:rPr>
            </a:br>
            <a:r>
              <a:rPr lang="en-US" sz="4800" b="1" dirty="0">
                <a:solidFill>
                  <a:prstClr val="black"/>
                </a:solidFill>
                <a:latin typeface="Calibri"/>
              </a:rPr>
              <a:t>None of us has a corner on all the good ideas, no matter our education, our culture, our religion.</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33400"/>
            <a:ext cx="6476999"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247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5732463"/>
            <a:ext cx="9144000" cy="1127125"/>
          </a:xfrm>
          <a:prstGeom prst="rect">
            <a:avLst/>
          </a:prstGeom>
          <a:solidFill>
            <a:schemeClr val="tx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algn="ctr" fontAlgn="base">
              <a:spcBef>
                <a:spcPct val="0"/>
              </a:spcBef>
              <a:spcAft>
                <a:spcPct val="0"/>
              </a:spcAft>
              <a:buFontTx/>
              <a:buNone/>
            </a:pPr>
            <a:endParaRPr lang="en-US" altLang="en-US" sz="2400" smtClean="0">
              <a:solidFill>
                <a:srgbClr val="808080"/>
              </a:solidFill>
              <a:latin typeface="Tahoma" pitchFamily="34" charset="0"/>
              <a:cs typeface="Times New Roman" pitchFamily="18" charset="0"/>
            </a:endParaRPr>
          </a:p>
        </p:txBody>
      </p:sp>
      <p:sp>
        <p:nvSpPr>
          <p:cNvPr id="7171" name="Text Box 3"/>
          <p:cNvSpPr txBox="1">
            <a:spLocks noChangeArrowheads="1"/>
          </p:cNvSpPr>
          <p:nvPr/>
        </p:nvSpPr>
        <p:spPr bwMode="auto">
          <a:xfrm>
            <a:off x="396875" y="1412875"/>
            <a:ext cx="57626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fontAlgn="base">
              <a:spcBef>
                <a:spcPct val="0"/>
              </a:spcBef>
              <a:spcAft>
                <a:spcPct val="0"/>
              </a:spcAft>
              <a:buFontTx/>
              <a:buNone/>
            </a:pPr>
            <a:r>
              <a:rPr lang="zh-CN" altLang="en-US" sz="6000" b="1" i="1" smtClean="0">
                <a:solidFill>
                  <a:srgbClr val="99CC00"/>
                </a:solidFill>
                <a:latin typeface="Tahoma" pitchFamily="34" charset="0"/>
                <a:ea typeface="Microsoft YaHei" pitchFamily="34" charset="-122"/>
                <a:cs typeface="Times New Roman" pitchFamily="18" charset="0"/>
              </a:rPr>
              <a:t>Thank You</a:t>
            </a:r>
            <a:endParaRPr lang="zh-CN" altLang="en-US" sz="2400" smtClean="0">
              <a:solidFill>
                <a:srgbClr val="000000"/>
              </a:solidFill>
              <a:latin typeface="Tahoma" pitchFamily="34" charset="0"/>
              <a:cs typeface="Times New Roman" pitchFamily="18" charset="0"/>
            </a:endParaRPr>
          </a:p>
        </p:txBody>
      </p:sp>
      <p:sp>
        <p:nvSpPr>
          <p:cNvPr id="7172" name="Text Box 9"/>
          <p:cNvSpPr txBox="1">
            <a:spLocks noChangeArrowheads="1"/>
          </p:cNvSpPr>
          <p:nvPr/>
        </p:nvSpPr>
        <p:spPr bwMode="auto">
          <a:xfrm>
            <a:off x="7361238" y="610235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eaLnBrk="0" fontAlgn="base" hangingPunct="0">
              <a:spcBef>
                <a:spcPct val="0"/>
              </a:spcBef>
              <a:spcAft>
                <a:spcPct val="0"/>
              </a:spcAft>
              <a:buFontTx/>
              <a:buNone/>
            </a:pPr>
            <a:endParaRPr lang="en-US" altLang="en-US" sz="2400" smtClean="0">
              <a:solidFill>
                <a:srgbClr val="000000"/>
              </a:solidFill>
              <a:latin typeface="Tahoma" pitchFamily="34" charset="0"/>
              <a:cs typeface="Times New Roman" pitchFamily="18" charset="0"/>
            </a:endParaRPr>
          </a:p>
        </p:txBody>
      </p:sp>
      <p:sp>
        <p:nvSpPr>
          <p:cNvPr id="7173" name="Text Box 10"/>
          <p:cNvSpPr txBox="1">
            <a:spLocks noChangeArrowheads="1"/>
          </p:cNvSpPr>
          <p:nvPr/>
        </p:nvSpPr>
        <p:spPr bwMode="auto">
          <a:xfrm>
            <a:off x="6191250" y="6172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eaLnBrk="0" fontAlgn="base" hangingPunct="0">
              <a:spcBef>
                <a:spcPct val="0"/>
              </a:spcBef>
              <a:spcAft>
                <a:spcPct val="0"/>
              </a:spcAft>
              <a:buFontTx/>
              <a:buNone/>
            </a:pPr>
            <a:endParaRPr lang="en-US" altLang="en-US" sz="2400" smtClean="0">
              <a:solidFill>
                <a:srgbClr val="000000"/>
              </a:solidFill>
              <a:latin typeface="Tahoma" pitchFamily="34" charset="0"/>
              <a:cs typeface="Times New Roman" pitchFamily="18" charset="0"/>
            </a:endParaRPr>
          </a:p>
        </p:txBody>
      </p:sp>
    </p:spTree>
    <p:extLst>
      <p:ext uri="{BB962C8B-B14F-4D97-AF65-F5344CB8AC3E}">
        <p14:creationId xmlns:p14="http://schemas.microsoft.com/office/powerpoint/2010/main" val="363449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599" y="304800"/>
            <a:ext cx="8686801" cy="1143000"/>
          </a:xfrm>
        </p:spPr>
        <p:txBody>
          <a:bodyPr>
            <a:normAutofit/>
          </a:bodyPr>
          <a:lstStyle/>
          <a:p>
            <a:pPr algn="l"/>
            <a:r>
              <a:rPr lang="en-US" sz="3200" dirty="0" smtClean="0"/>
              <a:t>Have you ever wondered what you are missing…what you don’t know you don’t know?</a:t>
            </a:r>
            <a:endParaRPr lang="en-US" sz="3200" dirty="0"/>
          </a:p>
        </p:txBody>
      </p:sp>
      <p:pic>
        <p:nvPicPr>
          <p:cNvPr id="5" name="Content Placeholder 4" descr="Screen Shot 2015-11-26 at 9.50.35 AM.png"/>
          <p:cNvPicPr>
            <a:picLocks noGrp="1" noChangeAspect="1"/>
          </p:cNvPicPr>
          <p:nvPr>
            <p:ph idx="1"/>
          </p:nvPr>
        </p:nvPicPr>
        <p:blipFill>
          <a:blip r:embed="rId2">
            <a:extLst>
              <a:ext uri="{28A0092B-C50C-407E-A947-70E740481C1C}">
                <a14:useLocalDpi xmlns:a14="http://schemas.microsoft.com/office/drawing/2010/main" val="0"/>
              </a:ext>
            </a:extLst>
          </a:blip>
          <a:srcRect t="10409" b="10409"/>
          <a:stretch>
            <a:fillRect/>
          </a:stretch>
        </p:blipFill>
        <p:spPr>
          <a:xfrm>
            <a:off x="228600" y="1524000"/>
            <a:ext cx="8610600" cy="5029200"/>
          </a:xfrm>
          <a:prstGeom prst="rect">
            <a:avLst/>
          </a:prstGeom>
        </p:spPr>
      </p:pic>
    </p:spTree>
    <p:extLst>
      <p:ext uri="{BB962C8B-B14F-4D97-AF65-F5344CB8AC3E}">
        <p14:creationId xmlns:p14="http://schemas.microsoft.com/office/powerpoint/2010/main" val="358078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5"/>
            <a:ext cx="7705725" cy="6175376"/>
          </a:xfrm>
        </p:spPr>
        <p:txBody>
          <a:bodyPr/>
          <a:lstStyle/>
          <a:p>
            <a:pPr algn="ctr" eaLnBrk="1" hangingPunct="1"/>
            <a:r>
              <a:rPr lang="en-US" sz="4400" dirty="0">
                <a:solidFill>
                  <a:prstClr val="black"/>
                </a:solidFill>
                <a:latin typeface="Calibri"/>
              </a:rPr>
              <a:t>Some years ago, I took a group of high school and college students to the Navajo Reservation in northeast Arizona.  After a week of work, where our students were the teachers, we shared Sunday morning worship with our Navajo hosts.</a:t>
            </a:r>
            <a:endParaRPr lang="en-US" altLang="en-US" dirty="0" smtClean="0">
              <a:latin typeface="SimSun" pitchFamily="2" charset="-122"/>
            </a:endParaRPr>
          </a:p>
        </p:txBody>
      </p:sp>
    </p:spTree>
    <p:extLst>
      <p:ext uri="{BB962C8B-B14F-4D97-AF65-F5344CB8AC3E}">
        <p14:creationId xmlns:p14="http://schemas.microsoft.com/office/powerpoint/2010/main" val="136194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914400"/>
            <a:ext cx="7705725" cy="5638799"/>
          </a:xfrm>
        </p:spPr>
        <p:txBody>
          <a:bodyPr/>
          <a:lstStyle/>
          <a:p>
            <a:pPr algn="ctr" eaLnBrk="1" hangingPunct="1"/>
            <a:r>
              <a:rPr lang="en-US" sz="4400" dirty="0">
                <a:solidFill>
                  <a:prstClr val="black"/>
                </a:solidFill>
                <a:latin typeface="Calibri"/>
              </a:rPr>
              <a:t>During worship, which was in Navajo but strangely understandable, the little children were allowed to move around and play between the pulpit and the first row of the congregation.  They were as quiet as church mice.</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327775"/>
          </a:xfrm>
        </p:spPr>
        <p:txBody>
          <a:bodyPr/>
          <a:lstStyle/>
          <a:p>
            <a:pPr algn="ctr" eaLnBrk="1" hangingPunct="1"/>
            <a:r>
              <a:rPr lang="en-US" sz="4400" dirty="0">
                <a:solidFill>
                  <a:prstClr val="black"/>
                </a:solidFill>
                <a:latin typeface="Calibri"/>
              </a:rPr>
              <a:t>As I observed this unusual approach for me, I thought to myself, “Wow, we could learn something here!  Children are not forced to sit in pews and act like little adults.  They are allowed to be children…and maybe won’t grow up disliking the concept of ‘church’!”</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403975"/>
          </a:xfrm>
        </p:spPr>
        <p:txBody>
          <a:bodyPr/>
          <a:lstStyle/>
          <a:p>
            <a:pPr eaLnBrk="1" hangingPunct="1"/>
            <a:r>
              <a:rPr lang="en-US" sz="4000" dirty="0">
                <a:solidFill>
                  <a:prstClr val="black"/>
                </a:solidFill>
                <a:latin typeface="Calibri"/>
              </a:rPr>
              <a:t>Many cross-cultural trips with students to locations such as  reservations, Appalachia, inner-island Jamaica, Uganda, the mountains of New Mexico, </a:t>
            </a:r>
            <a:r>
              <a:rPr lang="en-US" sz="4000" dirty="0" err="1">
                <a:solidFill>
                  <a:prstClr val="black"/>
                </a:solidFill>
                <a:latin typeface="Calibri"/>
              </a:rPr>
              <a:t>Japantown</a:t>
            </a:r>
            <a:r>
              <a:rPr lang="en-US" sz="4000" dirty="0">
                <a:solidFill>
                  <a:prstClr val="black"/>
                </a:solidFill>
                <a:latin typeface="Calibri"/>
              </a:rPr>
              <a:t> in San Francisco were made with the goal of giving…and we always came back having gained so much more than we ever could have given!</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1828801"/>
            <a:ext cx="7705725" cy="2362199"/>
          </a:xfrm>
        </p:spPr>
        <p:txBody>
          <a:bodyPr/>
          <a:lstStyle/>
          <a:p>
            <a:pPr algn="ctr" eaLnBrk="1" hangingPunct="1"/>
            <a:r>
              <a:rPr lang="en-US" sz="4400" dirty="0">
                <a:solidFill>
                  <a:prstClr val="black"/>
                </a:solidFill>
                <a:latin typeface="Calibri"/>
              </a:rPr>
              <a:t>Each location and culture had something to teach us!</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225424"/>
            <a:ext cx="7986713" cy="5794375"/>
          </a:xfrm>
        </p:spPr>
        <p:txBody>
          <a:bodyPr/>
          <a:lstStyle/>
          <a:p>
            <a:pPr algn="ctr" eaLnBrk="1" hangingPunct="1"/>
            <a:r>
              <a:rPr lang="en-US" sz="4400" dirty="0">
                <a:solidFill>
                  <a:prstClr val="black"/>
                </a:solidFill>
                <a:latin typeface="Calibri"/>
              </a:rPr>
              <a:t>What if we looked at each culture, religion, ethnicity…individual!!…as though they had something to teach us?  As though we needed something from that person in order to complete the puzzle?</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5"/>
            <a:ext cx="7705725" cy="5489576"/>
          </a:xfrm>
        </p:spPr>
        <p:txBody>
          <a:bodyPr/>
          <a:lstStyle/>
          <a:p>
            <a:pPr algn="ctr" eaLnBrk="1" hangingPunct="1"/>
            <a:r>
              <a:rPr lang="en-US" sz="4400" dirty="0">
                <a:solidFill>
                  <a:prstClr val="black"/>
                </a:solidFill>
                <a:latin typeface="Calibri"/>
              </a:rPr>
              <a:t>Try looking at other staff members that way—from the college president to the janitor!  We can learn from each one of them, no matter their education or background.</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S_EdCntryRpt_TP01018371">
  <a:themeElements>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MS_EdCntryRpt_TP01018371">
      <a:majorFont>
        <a:latin typeface="Century Schoolbook"/>
        <a:ea typeface="SimSun"/>
        <a:cs typeface=""/>
      </a:majorFont>
      <a:minorFont>
        <a:latin typeface="Century Schoolbook"/>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MS_EdCntryRpt_TP01018371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MS_EdCntryRpt_TP01018371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MS_EdCntryRpt_TP01018371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MS_EdCntryRpt_TP01018371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MS_EdCntryRpt_TP01018371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MS_EdCntryRpt_TP01018371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MS_EdCntryRpt_TP01018371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MS_EdCntryRpt_TP01018371">
  <a:themeElements>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MS_EdCntryRpt_TP01018371">
      <a:majorFont>
        <a:latin typeface="Century Schoolbook"/>
        <a:ea typeface="SimSun"/>
        <a:cs typeface=""/>
      </a:majorFont>
      <a:minorFont>
        <a:latin typeface="Century Schoolbook"/>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MS_EdCntryRpt_TP01018371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MS_EdCntryRpt_TP01018371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MS_EdCntryRpt_TP01018371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MS_EdCntryRpt_TP01018371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MS_EdCntryRpt_TP01018371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MS_EdCntryRpt_TP01018371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MS_EdCntryRpt_TP01018371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默认设计模板_2">
  <a:themeElements>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_2">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115</TotalTime>
  <Words>677</Words>
  <Application>Microsoft Office PowerPoint</Application>
  <PresentationFormat>On-screen Show (4:3)</PresentationFormat>
  <Paragraphs>43</Paragraphs>
  <Slides>16</Slides>
  <Notes>12</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Office Theme</vt:lpstr>
      <vt:lpstr>MS_EdCntryRpt_TP01018371</vt:lpstr>
      <vt:lpstr>1_MS_EdCntryRpt_TP01018371</vt:lpstr>
      <vt:lpstr>默认设计模板_2</vt:lpstr>
      <vt:lpstr>We Have Work to Do! Concept #4:  No One Has a Corner on All the Good Ideas</vt:lpstr>
      <vt:lpstr>Have you ever wondered what you are missing…what you don’t know you don’t know?</vt:lpstr>
      <vt:lpstr>Some years ago, I took a group of high school and college students to the Navajo Reservation in northeast Arizona.  After a week of work, where our students were the teachers, we shared Sunday morning worship with our Navajo hosts.</vt:lpstr>
      <vt:lpstr>During worship, which was in Navajo but strangely understandable, the little children were allowed to move around and play between the pulpit and the first row of the congregation.  They were as quiet as church mice.</vt:lpstr>
      <vt:lpstr>As I observed this unusual approach for me, I thought to myself, “Wow, we could learn something here!  Children are not forced to sit in pews and act like little adults.  They are allowed to be children…and maybe won’t grow up disliking the concept of ‘church’!”</vt:lpstr>
      <vt:lpstr>Many cross-cultural trips with students to locations such as  reservations, Appalachia, inner-island Jamaica, Uganda, the mountains of New Mexico, Japantown in San Francisco were made with the goal of giving…and we always came back having gained so much more than we ever could have given!</vt:lpstr>
      <vt:lpstr>Each location and culture had something to teach us!</vt:lpstr>
      <vt:lpstr>What if we looked at each culture, religion, ethnicity…individual!!…as though they had something to teach us?  As though we needed something from that person in order to complete the puzzle?</vt:lpstr>
      <vt:lpstr>Try looking at other staff members that way—from the college president to the janitor!  We can learn from each one of them, no matter their education or background.</vt:lpstr>
      <vt:lpstr>In the past two years, NOVA Financial Aid has begun developing a strengths-based staff, working from Gallup’s Strength Finder tool to encourage each staff member to utilize his/her talents.</vt:lpstr>
      <vt:lpstr>People who know their talents and have the opportunity to use them at work:</vt:lpstr>
      <vt:lpstr>The Five Guiding Principles of  Strengths Finder:</vt:lpstr>
      <vt:lpstr>We each need to get over being perfect and believing that our own approach is superior!  Just because you are (or I am) the Director doesn’t mean you (or I) have all the answers. You and I need others  to get the job done.</vt:lpstr>
      <vt:lpstr>Real life is no different!  Consider the world as a giant classroom, and learn from it! None of us has a corner on all the good ideas, no matter our education, our culture, our religion.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Have Work to Do! Concept #4:  No One Has a Corner on All the Good Ideas</dc:title>
  <dc:creator>Zanders, Joan</dc:creator>
  <cp:lastModifiedBy>Laurie Owens</cp:lastModifiedBy>
  <cp:revision>15</cp:revision>
  <dcterms:created xsi:type="dcterms:W3CDTF">2015-09-12T20:24:52Z</dcterms:created>
  <dcterms:modified xsi:type="dcterms:W3CDTF">2016-03-02T18:24:59Z</dcterms:modified>
</cp:coreProperties>
</file>